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2"/>
  </p:notesMasterIdLst>
  <p:sldIdLst>
    <p:sldId id="738" r:id="rId2"/>
    <p:sldId id="737" r:id="rId3"/>
    <p:sldId id="765" r:id="rId4"/>
    <p:sldId id="778" r:id="rId5"/>
    <p:sldId id="762" r:id="rId6"/>
    <p:sldId id="754" r:id="rId7"/>
    <p:sldId id="772" r:id="rId8"/>
    <p:sldId id="749" r:id="rId9"/>
    <p:sldId id="750" r:id="rId10"/>
    <p:sldId id="751" r:id="rId11"/>
    <p:sldId id="779" r:id="rId12"/>
    <p:sldId id="774" r:id="rId13"/>
    <p:sldId id="770" r:id="rId14"/>
    <p:sldId id="736" r:id="rId15"/>
    <p:sldId id="658" r:id="rId16"/>
    <p:sldId id="776" r:id="rId17"/>
    <p:sldId id="777" r:id="rId18"/>
    <p:sldId id="758" r:id="rId19"/>
    <p:sldId id="760" r:id="rId20"/>
    <p:sldId id="759" r:id="rId2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C80"/>
    <a:srgbClr val="CCECFF"/>
    <a:srgbClr val="99FF99"/>
    <a:srgbClr val="CCFF33"/>
    <a:srgbClr val="FFFFFF"/>
    <a:srgbClr val="FF99CC"/>
    <a:srgbClr val="FFCCCC"/>
    <a:srgbClr val="0837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32" autoAdjust="0"/>
    <p:restoredTop sz="96588" autoAdjust="0"/>
  </p:normalViewPr>
  <p:slideViewPr>
    <p:cSldViewPr>
      <p:cViewPr>
        <p:scale>
          <a:sx n="100" d="100"/>
          <a:sy n="100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616793-AE3B-4396-AF41-B9023985F2C2}" type="datetimeFigureOut">
              <a:rPr lang="ru-RU"/>
              <a:pPr>
                <a:defRPr/>
              </a:pPr>
              <a:t>29.09.2018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E53FA2-60A3-4865-BEF5-B278DF2092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7C10C4-5DA3-40A6-91DF-AA09273863A3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9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8385-B668-40EF-88CD-0CF63DAB71F7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C61B-1942-4152-B0B9-C4CF3E57E8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19A1-5C0E-4531-8471-5386610DC039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C394-D1D9-470D-9DAB-F39C88A764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6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6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ED2B-5D71-4470-9C78-CDC3E4D91268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91A2-6AAE-448F-B22B-3DA990D7F9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6B15-6F22-4F36-9EE2-464A562CC9CF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2F40-A14A-4713-A298-54A7FBE8DE1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9836-696F-4038-B915-56900BEE8ED9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55A2-7943-4097-86B9-9218216137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37EB-307C-4DDD-9928-3D870A6A050E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2D39-A462-46C8-869A-F20416528A8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C7F9-5A9F-4CD1-AA37-59D00FFA8FEC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BD80-E175-49C8-BA80-BE741DF7DF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AAF2-DDA8-4091-8F4E-90100AD7D9D4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2F42-8E03-4E7D-A04E-30A4750DB1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71EE-B279-453E-9896-F8A14A30FF5B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CCB4-1D7C-4F00-B1A4-A127D617CC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B10B-005F-43F8-A5F5-C8C4AEF1D34C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AB96-7F51-4A3C-8BC9-92F6BBD1275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4DA7-2AD6-4C82-AF0C-D8524E2B29FC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535B3-A534-44D3-A496-39904A7B79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5F6FE-B880-48CB-AE47-A9036EA1F212}" type="datetime1">
              <a:rPr lang="fr-FR"/>
              <a:pPr>
                <a:defRPr/>
              </a:pPr>
              <a:t>29/09/2018</a:t>
            </a:fld>
            <a:endParaRPr lang="fr-CA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A0F68E-FC71-4C03-B1C8-104365A6E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5%D0%B2%D1%80%D0%BE%D0%BF%D0%B5%D0%B9%D1%81%D0%BA%D0%B8%D0%B9_%D1%81%D0%BE%D1%8E%D0%B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26 сентября – День Европейских языков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300" smtClean="0">
                <a:solidFill>
                  <a:schemeClr val="tx1"/>
                </a:solidFill>
                <a:latin typeface="Times New Roman" pitchFamily="18" charset="0"/>
              </a:rPr>
              <a:t>Европейские языки: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300" smtClean="0">
                <a:solidFill>
                  <a:schemeClr val="tx1"/>
                </a:solidFill>
                <a:latin typeface="Times New Roman" pitchFamily="18" charset="0"/>
              </a:rPr>
              <a:t>место, роль,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300" smtClean="0">
                <a:solidFill>
                  <a:schemeClr val="tx1"/>
                </a:solidFill>
                <a:latin typeface="Times New Roman" pitchFamily="18" charset="0"/>
              </a:rPr>
              <a:t>современные тенденции преподавания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300" smtClean="0">
                <a:solidFill>
                  <a:schemeClr val="tx1"/>
                </a:solidFill>
                <a:latin typeface="Times New Roman" pitchFamily="18" charset="0"/>
              </a:rPr>
              <a:t>иностранных языков</a:t>
            </a:r>
          </a:p>
          <a:p>
            <a:pPr>
              <a:lnSpc>
                <a:spcPct val="80000"/>
              </a:lnSpc>
            </a:pPr>
            <a:endParaRPr lang="ru-RU" sz="33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2001 году Советом Европы при поддержке Европейского Союза был провозглашён Европейский день языков, который ежегодно отмечается 26 сентября.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О</a:t>
            </a:r>
            <a:r>
              <a:rPr lang="ru-RU" sz="1600" b="1" smtClean="0"/>
              <a:t>фициальные языки Евросоюза</a:t>
            </a:r>
            <a:r>
              <a:rPr lang="ru-RU" sz="1600" smtClean="0"/>
              <a:t> — языки, являющиеся официальными в деятельности </a:t>
            </a:r>
            <a:r>
              <a:rPr lang="ru-RU" sz="1600" smtClean="0">
                <a:hlinkClick r:id="rId2" tooltip="Европейский союз"/>
              </a:rPr>
              <a:t>Европейского союза</a:t>
            </a:r>
            <a:r>
              <a:rPr lang="ru-RU" sz="1600" smtClean="0"/>
              <a:t> (ЕС). </a:t>
            </a:r>
          </a:p>
          <a:p>
            <a:pPr algn="r">
              <a:lnSpc>
                <a:spcPct val="80000"/>
              </a:lnSpc>
            </a:pPr>
            <a:r>
              <a:rPr lang="ru-RU" sz="1200" smtClean="0"/>
              <a:t>Тарасова Г.В., </a:t>
            </a:r>
          </a:p>
          <a:p>
            <a:pPr algn="r">
              <a:lnSpc>
                <a:spcPct val="80000"/>
              </a:lnSpc>
            </a:pPr>
            <a:r>
              <a:rPr lang="ru-RU" sz="1200" smtClean="0"/>
              <a:t>методист ИМО УО г.Казани, к.п.н.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274638"/>
            <a:ext cx="7127875" cy="11430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Неделя китайского языка </a:t>
            </a:r>
            <a:b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 школе</a:t>
            </a:r>
            <a:endParaRPr lang="ru-RU" sz="2800" smtClean="0"/>
          </a:p>
        </p:txBody>
      </p:sp>
      <p:pic>
        <p:nvPicPr>
          <p:cNvPr id="2050" name="Picture 2" descr="http://www.bsdipol.ru/images/cms/data/shkola_yazyko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250" y="1549863"/>
            <a:ext cx="3825938" cy="245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3555" name="Рисунок 1" descr="C:\Documents and Settings\rinat\Рабочий стол\эмблема У.О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514350"/>
            <a:ext cx="9620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nformsklad.ru/images/post_images/2013/05/26/15/114444851972510_informsklad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55673" y="4015405"/>
            <a:ext cx="3849076" cy="2610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5219700" y="2300288"/>
            <a:ext cx="31686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№ 18, 132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Гимназия №6</a:t>
            </a:r>
          </a:p>
        </p:txBody>
      </p:sp>
      <p:pic>
        <p:nvPicPr>
          <p:cNvPr id="2054" name="Picture 6" descr="http://confucius.nstu.ru/images/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929302" cy="262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8" name="Номер слайда 3"/>
          <p:cNvSpPr txBox="1">
            <a:spLocks noGrp="1"/>
          </p:cNvSpPr>
          <p:nvPr/>
        </p:nvSpPr>
        <p:spPr>
          <a:xfrm>
            <a:off x="8707438" y="6429375"/>
            <a:ext cx="4365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0B64E6-85C8-4015-A2F2-2085A6C380EF}" type="slidenum">
              <a:rPr lang="fr-C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CA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8316912" cy="1411288"/>
          </a:xfrm>
        </p:spPr>
        <p:txBody>
          <a:bodyPr anchor="t"/>
          <a:lstStyle/>
          <a:p>
            <a:pPr eaLnBrk="1" hangingPunct="1"/>
            <a:r>
              <a:rPr lang="ru-RU" sz="3200" smtClean="0"/>
              <a:t> </a:t>
            </a:r>
            <a:r>
              <a:rPr lang="ru-RU" sz="3200" smtClean="0">
                <a:solidFill>
                  <a:srgbClr val="595959"/>
                </a:solidFill>
              </a:rPr>
              <a:t>Кадры. </a:t>
            </a:r>
            <a:r>
              <a:rPr lang="ru-RU" sz="2000" b="1" smtClean="0">
                <a:solidFill>
                  <a:srgbClr val="595959"/>
                </a:solidFill>
              </a:rPr>
              <a:t>Статистические данные о доле педагогических работников, имеющих квалификационную категорию от общего количества педагогических работников в муниципальном образовании</a:t>
            </a:r>
            <a:br>
              <a:rPr lang="ru-RU" sz="2000" b="1" smtClean="0">
                <a:solidFill>
                  <a:srgbClr val="595959"/>
                </a:solidFill>
              </a:rPr>
            </a:br>
            <a:endParaRPr lang="ru-RU" sz="2000" b="1" smtClean="0">
              <a:solidFill>
                <a:srgbClr val="595959"/>
              </a:solidFill>
            </a:endParaRPr>
          </a:p>
        </p:txBody>
      </p:sp>
      <p:graphicFrame>
        <p:nvGraphicFramePr>
          <p:cNvPr id="24611" name="Group 35"/>
          <p:cNvGraphicFramePr>
            <a:graphicFrameLocks noGrp="1"/>
          </p:cNvGraphicFramePr>
          <p:nvPr/>
        </p:nvGraphicFramePr>
        <p:xfrm>
          <a:off x="468313" y="1916113"/>
          <a:ext cx="6264275" cy="4941887"/>
        </p:xfrm>
        <a:graphic>
          <a:graphicData uri="http://schemas.openxmlformats.org/drawingml/2006/table">
            <a:tbl>
              <a:tblPr/>
              <a:tblGrid>
                <a:gridCol w="2117725"/>
                <a:gridCol w="1184275"/>
                <a:gridCol w="1057275"/>
                <a:gridCol w="1905000"/>
              </a:tblGrid>
              <a:tr h="2603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Учителя иностранных языков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Квалификационная категория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(высшая и первая)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Высшая: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Первая: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2016-2017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учебный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943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532 / 56,4%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136/14,4%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396/41,99%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2017-2018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Учебный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981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6D9F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6D9F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564/57,49%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149/15,19%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415/42,3%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учителей увеличилось на 38 человек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0" marR="5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4607" name="Picture 2" descr="\\10.4.123.220\personal\Потанина М.А\IMG_20170516_155551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779588"/>
            <a:ext cx="20891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8" descr="IMG_0222-26-10-17-08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429000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9" descr="IMG_0194-26-10-17-08-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5014913"/>
            <a:ext cx="208756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2800" smtClean="0"/>
              <a:t>Чем вызвана необходимость в непрерывном образовании педагогов ?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700213"/>
            <a:ext cx="7927975" cy="4241800"/>
          </a:xfrm>
        </p:spPr>
        <p:txBody>
          <a:bodyPr/>
          <a:lstStyle/>
          <a:p>
            <a:r>
              <a:rPr lang="ru-RU" sz="2000" smtClean="0"/>
              <a:t>Образование постоянно меняется и бросает новые «вызовы», что порождает конфликт между требованиями времени, возможностями педагогических кадров, представлениями родителей и общественности; вероятность отстать от возможностей времени. Изменение компетентностей педагогов или под влиянием времени и обстоятельств или под влиянием мотивационных факторов.</a:t>
            </a:r>
          </a:p>
          <a:p>
            <a:r>
              <a:rPr lang="ru-RU" sz="2000" smtClean="0">
                <a:solidFill>
                  <a:schemeClr val="accent2"/>
                </a:solidFill>
              </a:rPr>
              <a:t>Главным критерием успеха является профессиональное развитие, которая включает  индивидуальную траекторию повышения квалификации. </a:t>
            </a:r>
          </a:p>
          <a:p>
            <a:r>
              <a:rPr lang="ru-RU" sz="2000" smtClean="0">
                <a:solidFill>
                  <a:schemeClr val="accent2"/>
                </a:solidFill>
              </a:rPr>
              <a:t>«Педагог должен в просвещении быть с веком наравне».                                          </a:t>
            </a:r>
            <a:r>
              <a:rPr lang="ru-RU" sz="2000" smtClean="0"/>
              <a:t> А. Пушкин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8"/>
          <p:cNvSpPr txBox="1">
            <a:spLocks noChangeArrowheads="1"/>
          </p:cNvSpPr>
          <p:nvPr/>
        </p:nvSpPr>
        <p:spPr bwMode="auto">
          <a:xfrm>
            <a:off x="827088" y="1412875"/>
            <a:ext cx="2165350" cy="817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cs typeface="Times New Roman" pitchFamily="18" charset="0"/>
              </a:rPr>
              <a:t>мониторинг</a:t>
            </a:r>
          </a:p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cs typeface="Times New Roman" pitchFamily="18" charset="0"/>
              </a:rPr>
              <a:t>результативности в профессиональной деятельности</a:t>
            </a:r>
          </a:p>
          <a:p>
            <a:pPr algn="ctr" eaLnBrk="0" hangingPunct="0">
              <a:defRPr/>
            </a:pPr>
            <a:endParaRPr lang="en-US" altLang="ru-RU" sz="1200">
              <a:solidFill>
                <a:srgbClr val="000066"/>
              </a:solidFill>
            </a:endParaRPr>
          </a:p>
        </p:txBody>
      </p:sp>
      <p:sp>
        <p:nvSpPr>
          <p:cNvPr id="24579" name="Text Box 27"/>
          <p:cNvSpPr txBox="1">
            <a:spLocks noChangeArrowheads="1"/>
          </p:cNvSpPr>
          <p:nvPr/>
        </p:nvSpPr>
        <p:spPr bwMode="auto">
          <a:xfrm>
            <a:off x="1143000" y="5597525"/>
            <a:ext cx="2165350" cy="8667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  <a:cs typeface="Times New Roman" pitchFamily="18" charset="0"/>
              </a:rPr>
              <a:t>и</a:t>
            </a:r>
            <a:r>
              <a:rPr lang="en-US" altLang="ru-RU" sz="1400">
                <a:solidFill>
                  <a:srgbClr val="000066"/>
                </a:solidFill>
                <a:cs typeface="Times New Roman" pitchFamily="18" charset="0"/>
              </a:rPr>
              <a:t>ндивидуальн</a:t>
            </a:r>
            <a:r>
              <a:rPr lang="ru-RU" altLang="ru-RU" sz="1400">
                <a:solidFill>
                  <a:srgbClr val="000066"/>
                </a:solidFill>
                <a:cs typeface="Times New Roman" pitchFamily="18" charset="0"/>
              </a:rPr>
              <a:t>ую</a:t>
            </a:r>
            <a:r>
              <a:rPr lang="en-US" altLang="ru-RU" sz="1400">
                <a:solidFill>
                  <a:srgbClr val="000066"/>
                </a:solidFill>
                <a:cs typeface="Times New Roman" pitchFamily="18" charset="0"/>
              </a:rPr>
              <a:t> работ</a:t>
            </a:r>
            <a:r>
              <a:rPr lang="ru-RU" altLang="ru-RU" sz="1400">
                <a:solidFill>
                  <a:srgbClr val="000066"/>
                </a:solidFill>
                <a:cs typeface="Times New Roman" pitchFamily="18" charset="0"/>
              </a:rPr>
              <a:t>у,</a:t>
            </a:r>
          </a:p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  <a:cs typeface="Times New Roman" pitchFamily="18" charset="0"/>
              </a:rPr>
              <a:t>самообразование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52228" name="Text Box 26"/>
          <p:cNvSpPr txBox="1">
            <a:spLocks noChangeArrowheads="1"/>
          </p:cNvSpPr>
          <p:nvPr/>
        </p:nvSpPr>
        <p:spPr bwMode="auto">
          <a:xfrm>
            <a:off x="6443663" y="2420938"/>
            <a:ext cx="2093912" cy="10715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научно-практические, о</a:t>
            </a:r>
            <a:r>
              <a:rPr lang="en-US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бучаю</a:t>
            </a:r>
            <a:r>
              <a:rPr lang="ru-RU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ие семинары</a:t>
            </a:r>
            <a:r>
              <a:rPr lang="ru-RU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семинары-практикумы </a:t>
            </a:r>
          </a:p>
          <a:p>
            <a:pPr algn="ctr" eaLnBrk="0" hangingPunct="0">
              <a:defRPr/>
            </a:pPr>
            <a:endParaRPr lang="en-US" alt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2229" name="Text Box 25"/>
          <p:cNvSpPr txBox="1">
            <a:spLocks noChangeArrowheads="1"/>
          </p:cNvSpPr>
          <p:nvPr/>
        </p:nvSpPr>
        <p:spPr bwMode="auto">
          <a:xfrm>
            <a:off x="755650" y="3644900"/>
            <a:ext cx="2232025" cy="720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latin typeface="Times New Roman" pitchFamily="18" charset="0"/>
              </a:rPr>
              <a:t>сопровождение в конкурсах педагогического мастерства</a:t>
            </a:r>
            <a:endParaRPr lang="en-US" altLang="ru-RU" sz="12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2230" name="Text Box 24"/>
          <p:cNvSpPr txBox="1">
            <a:spLocks noChangeArrowheads="1"/>
          </p:cNvSpPr>
          <p:nvPr/>
        </p:nvSpPr>
        <p:spPr bwMode="auto">
          <a:xfrm>
            <a:off x="3276600" y="1484313"/>
            <a:ext cx="2579688" cy="8175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cs typeface="Times New Roman" pitchFamily="18" charset="0"/>
              </a:rPr>
              <a:t>Методические рекомендации, пособия, сборники</a:t>
            </a:r>
          </a:p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cs typeface="Times New Roman" pitchFamily="18" charset="0"/>
              </a:rPr>
              <a:t>Центры консалтинговой поддержки</a:t>
            </a:r>
            <a:endParaRPr lang="en-US" altLang="ru-RU" sz="1200">
              <a:solidFill>
                <a:srgbClr val="000066"/>
              </a:solidFill>
            </a:endParaRPr>
          </a:p>
        </p:txBody>
      </p:sp>
      <p:sp>
        <p:nvSpPr>
          <p:cNvPr id="52231" name="Text Box 23"/>
          <p:cNvSpPr txBox="1">
            <a:spLocks noChangeArrowheads="1"/>
          </p:cNvSpPr>
          <p:nvPr/>
        </p:nvSpPr>
        <p:spPr bwMode="auto">
          <a:xfrm>
            <a:off x="755650" y="4508500"/>
            <a:ext cx="2230438" cy="6492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</a:rPr>
              <a:t>мастер-классы педагогов, учителей предметников, экспертов</a:t>
            </a:r>
            <a:endParaRPr lang="en-US" altLang="ru-RU" sz="1200">
              <a:solidFill>
                <a:srgbClr val="000066"/>
              </a:solidFill>
            </a:endParaRPr>
          </a:p>
        </p:txBody>
      </p:sp>
      <p:sp>
        <p:nvSpPr>
          <p:cNvPr id="52232" name="Text Box 22"/>
          <p:cNvSpPr txBox="1">
            <a:spLocks noChangeArrowheads="1"/>
          </p:cNvSpPr>
          <p:nvPr/>
        </p:nvSpPr>
        <p:spPr bwMode="auto">
          <a:xfrm>
            <a:off x="6443663" y="1557338"/>
            <a:ext cx="1992312" cy="711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</a:rPr>
              <a:t>диссеминацию опыта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52233" name="Text Box 21"/>
          <p:cNvSpPr txBox="1">
            <a:spLocks noChangeArrowheads="1"/>
          </p:cNvSpPr>
          <p:nvPr/>
        </p:nvSpPr>
        <p:spPr bwMode="auto">
          <a:xfrm>
            <a:off x="3605213" y="5651500"/>
            <a:ext cx="2165350" cy="8366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</a:rPr>
              <a:t>наполнение блога, ВМО на казанском образовательном портале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52234" name="Text Box 20"/>
          <p:cNvSpPr txBox="1">
            <a:spLocks noChangeArrowheads="1"/>
          </p:cNvSpPr>
          <p:nvPr/>
        </p:nvSpPr>
        <p:spPr bwMode="auto">
          <a:xfrm>
            <a:off x="755650" y="2349500"/>
            <a:ext cx="2165350" cy="10525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</a:rPr>
              <a:t>участие в федеральных, республиканских, городских проектах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6118225" y="5638800"/>
            <a:ext cx="2165350" cy="8366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</a:rPr>
              <a:t>подготовку статей для публикации, </a:t>
            </a:r>
          </a:p>
          <a:p>
            <a:pPr algn="ctr" eaLnBrk="0" hangingPunct="0">
              <a:defRPr/>
            </a:pPr>
            <a:r>
              <a:rPr lang="ru-RU" altLang="ru-RU" sz="1400">
                <a:solidFill>
                  <a:srgbClr val="000066"/>
                </a:solidFill>
              </a:rPr>
              <a:t>выступлений на конференциях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52236" name="Text Box 18"/>
          <p:cNvSpPr txBox="1">
            <a:spLocks noChangeArrowheads="1"/>
          </p:cNvSpPr>
          <p:nvPr/>
        </p:nvSpPr>
        <p:spPr bwMode="auto">
          <a:xfrm>
            <a:off x="6516688" y="4652963"/>
            <a:ext cx="2020887" cy="769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>
                <a:solidFill>
                  <a:srgbClr val="000066"/>
                </a:solidFill>
                <a:cs typeface="Times New Roman" pitchFamily="18" charset="0"/>
              </a:rPr>
              <a:t>заседания ГМО,  инструктивно-методические совещания</a:t>
            </a:r>
          </a:p>
        </p:txBody>
      </p:sp>
      <p:sp>
        <p:nvSpPr>
          <p:cNvPr id="52237" name="Text Box 17"/>
          <p:cNvSpPr txBox="1">
            <a:spLocks noChangeArrowheads="1"/>
          </p:cNvSpPr>
          <p:nvPr/>
        </p:nvSpPr>
        <p:spPr bwMode="auto">
          <a:xfrm>
            <a:off x="6516688" y="3644900"/>
            <a:ext cx="2020887" cy="769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000">
                <a:solidFill>
                  <a:srgbClr val="000066"/>
                </a:solidFill>
                <a:cs typeface="Times New Roman" pitchFamily="18" charset="0"/>
              </a:rPr>
              <a:t>сопровождение в проведении педагогических игр, тренинги, мастер-классы</a:t>
            </a:r>
            <a:r>
              <a:rPr lang="en-US" altLang="ru-RU" sz="140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US" altLang="ru-RU" sz="1400">
              <a:solidFill>
                <a:srgbClr val="000066"/>
              </a:solidFill>
            </a:endParaRPr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 flipH="1" flipV="1">
            <a:off x="4668838" y="2286000"/>
            <a:ext cx="46037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3071813" y="2286000"/>
            <a:ext cx="928687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 flipH="1" flipV="1">
            <a:off x="2857500" y="2928938"/>
            <a:ext cx="642938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3"/>
          <p:cNvSpPr>
            <a:spLocks noChangeShapeType="1"/>
          </p:cNvSpPr>
          <p:nvPr/>
        </p:nvSpPr>
        <p:spPr bwMode="auto">
          <a:xfrm flipH="1">
            <a:off x="3286125" y="3857625"/>
            <a:ext cx="28575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2"/>
          <p:cNvSpPr>
            <a:spLocks noChangeShapeType="1"/>
          </p:cNvSpPr>
          <p:nvPr/>
        </p:nvSpPr>
        <p:spPr bwMode="auto">
          <a:xfrm flipV="1">
            <a:off x="5770563" y="2286000"/>
            <a:ext cx="658812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1"/>
          <p:cNvSpPr>
            <a:spLocks noChangeShapeType="1"/>
          </p:cNvSpPr>
          <p:nvPr/>
        </p:nvSpPr>
        <p:spPr bwMode="auto">
          <a:xfrm flipV="1">
            <a:off x="6143625" y="3143250"/>
            <a:ext cx="344488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0"/>
          <p:cNvSpPr>
            <a:spLocks noChangeShapeType="1"/>
          </p:cNvSpPr>
          <p:nvPr/>
        </p:nvSpPr>
        <p:spPr bwMode="auto">
          <a:xfrm>
            <a:off x="6072188" y="3929063"/>
            <a:ext cx="42862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9"/>
          <p:cNvSpPr>
            <a:spLocks noChangeShapeType="1"/>
          </p:cNvSpPr>
          <p:nvPr/>
        </p:nvSpPr>
        <p:spPr bwMode="auto">
          <a:xfrm>
            <a:off x="5786438" y="4286250"/>
            <a:ext cx="642937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8"/>
          <p:cNvSpPr>
            <a:spLocks noChangeShapeType="1"/>
          </p:cNvSpPr>
          <p:nvPr/>
        </p:nvSpPr>
        <p:spPr bwMode="auto">
          <a:xfrm>
            <a:off x="5313363" y="4391025"/>
            <a:ext cx="1187450" cy="1181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7"/>
          <p:cNvSpPr>
            <a:spLocks noChangeShapeType="1"/>
          </p:cNvSpPr>
          <p:nvPr/>
        </p:nvSpPr>
        <p:spPr bwMode="auto">
          <a:xfrm>
            <a:off x="4741863" y="4391025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6"/>
          <p:cNvSpPr>
            <a:spLocks noChangeShapeType="1"/>
          </p:cNvSpPr>
          <p:nvPr/>
        </p:nvSpPr>
        <p:spPr bwMode="auto">
          <a:xfrm flipH="1">
            <a:off x="3071813" y="4214813"/>
            <a:ext cx="1214437" cy="132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5"/>
          <p:cNvSpPr>
            <a:spLocks noChangeShapeType="1"/>
          </p:cNvSpPr>
          <p:nvPr/>
        </p:nvSpPr>
        <p:spPr bwMode="auto">
          <a:xfrm flipH="1">
            <a:off x="3214688" y="4071938"/>
            <a:ext cx="785812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50" name="Oval 4"/>
          <p:cNvSpPr>
            <a:spLocks noChangeArrowheads="1"/>
          </p:cNvSpPr>
          <p:nvPr/>
        </p:nvSpPr>
        <p:spPr bwMode="auto">
          <a:xfrm>
            <a:off x="3276600" y="2852738"/>
            <a:ext cx="3143250" cy="1608137"/>
          </a:xfrm>
          <a:prstGeom prst="ellipse">
            <a:avLst/>
          </a:prstGeom>
          <a:solidFill>
            <a:srgbClr val="CCECFF"/>
          </a:solidFill>
          <a:ln w="12700">
            <a:solidFill>
              <a:srgbClr val="CCCC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Повышаем профессиональное мастерство учителя через</a:t>
            </a:r>
            <a:endParaRPr lang="en-US" altLang="ru-RU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11188" y="8032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altLang="ru-RU" sz="2400" b="1">
                <a:solidFill>
                  <a:srgbClr val="000066"/>
                </a:solidFill>
                <a:latin typeface="Palatino Linotype" pitchFamily="18" charset="0"/>
                <a:cs typeface="Times New Roman" pitchFamily="18" charset="0"/>
              </a:rPr>
              <a:t>Оказание методической помощи учителям</a:t>
            </a:r>
            <a:endParaRPr lang="ru-RU" altLang="ru-RU" sz="2400">
              <a:solidFill>
                <a:srgbClr val="000066"/>
              </a:solidFill>
              <a:latin typeface="Palatino Linotype" pitchFamily="18" charset="0"/>
            </a:endParaRPr>
          </a:p>
        </p:txBody>
      </p:sp>
      <p:sp>
        <p:nvSpPr>
          <p:cNvPr id="26651" name="Rectangle 43"/>
          <p:cNvSpPr>
            <a:spLocks noChangeArrowheads="1"/>
          </p:cNvSpPr>
          <p:nvPr/>
        </p:nvSpPr>
        <p:spPr bwMode="auto">
          <a:xfrm>
            <a:off x="0" y="1230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9200" y="152400"/>
            <a:ext cx="6934200" cy="5867400"/>
            <a:chOff x="768" y="96"/>
            <a:chExt cx="4368" cy="3696"/>
          </a:xfrm>
        </p:grpSpPr>
        <p:sp>
          <p:nvSpPr>
            <p:cNvPr id="29706" name="Freeform 4"/>
            <p:cNvSpPr>
              <a:spLocks/>
            </p:cNvSpPr>
            <p:nvPr/>
          </p:nvSpPr>
          <p:spPr bwMode="auto">
            <a:xfrm>
              <a:off x="768" y="96"/>
              <a:ext cx="4368" cy="3696"/>
            </a:xfrm>
            <a:custGeom>
              <a:avLst/>
              <a:gdLst>
                <a:gd name="T0" fmla="*/ 506972309 w 1946"/>
                <a:gd name="T1" fmla="*/ 14066114 h 1723"/>
                <a:gd name="T2" fmla="*/ 354613634 w 1946"/>
                <a:gd name="T3" fmla="*/ 12094917 h 1723"/>
                <a:gd name="T4" fmla="*/ 218438588 w 1946"/>
                <a:gd name="T5" fmla="*/ 20133323 h 1723"/>
                <a:gd name="T6" fmla="*/ 148170172 w 1946"/>
                <a:gd name="T7" fmla="*/ 26121296 h 1723"/>
                <a:gd name="T8" fmla="*/ 127462212 w 1946"/>
                <a:gd name="T9" fmla="*/ 41962506 h 1723"/>
                <a:gd name="T10" fmla="*/ 28676007 w 1946"/>
                <a:gd name="T11" fmla="*/ 48045172 h 1723"/>
                <a:gd name="T12" fmla="*/ 37018355 w 1946"/>
                <a:gd name="T13" fmla="*/ 195718139 h 1723"/>
                <a:gd name="T14" fmla="*/ 45338643 w 1946"/>
                <a:gd name="T15" fmla="*/ 277527332 h 1723"/>
                <a:gd name="T16" fmla="*/ 49373543 w 1946"/>
                <a:gd name="T17" fmla="*/ 289393998 h 1723"/>
                <a:gd name="T18" fmla="*/ 65683983 w 1946"/>
                <a:gd name="T19" fmla="*/ 295382966 h 1723"/>
                <a:gd name="T20" fmla="*/ 74010170 w 1946"/>
                <a:gd name="T21" fmla="*/ 301515536 h 1723"/>
                <a:gd name="T22" fmla="*/ 197515146 w 1946"/>
                <a:gd name="T23" fmla="*/ 311510238 h 1723"/>
                <a:gd name="T24" fmla="*/ 247155151 w 1946"/>
                <a:gd name="T25" fmla="*/ 317309202 h 1723"/>
                <a:gd name="T26" fmla="*/ 259491780 w 1946"/>
                <a:gd name="T27" fmla="*/ 333435376 h 1723"/>
                <a:gd name="T28" fmla="*/ 284446172 w 1946"/>
                <a:gd name="T29" fmla="*/ 345263945 h 1723"/>
                <a:gd name="T30" fmla="*/ 424290444 w 1946"/>
                <a:gd name="T31" fmla="*/ 339463608 h 1723"/>
                <a:gd name="T32" fmla="*/ 577087840 w 1946"/>
                <a:gd name="T33" fmla="*/ 345263945 h 1723"/>
                <a:gd name="T34" fmla="*/ 609803892 w 1946"/>
                <a:gd name="T35" fmla="*/ 343477304 h 1723"/>
                <a:gd name="T36" fmla="*/ 626432204 w 1946"/>
                <a:gd name="T37" fmla="*/ 323338533 h 1723"/>
                <a:gd name="T38" fmla="*/ 634762449 w 1946"/>
                <a:gd name="T39" fmla="*/ 315564022 h 1723"/>
                <a:gd name="T40" fmla="*/ 643105336 w 1946"/>
                <a:gd name="T41" fmla="*/ 303471314 h 1723"/>
                <a:gd name="T42" fmla="*/ 692543218 w 1946"/>
                <a:gd name="T43" fmla="*/ 281537321 h 1723"/>
                <a:gd name="T44" fmla="*/ 725255104 w 1946"/>
                <a:gd name="T45" fmla="*/ 225733408 h 1723"/>
                <a:gd name="T46" fmla="*/ 733549148 w 1946"/>
                <a:gd name="T47" fmla="*/ 209603391 h 1723"/>
                <a:gd name="T48" fmla="*/ 729527393 w 1946"/>
                <a:gd name="T49" fmla="*/ 203575845 h 1723"/>
                <a:gd name="T50" fmla="*/ 766850018 w 1946"/>
                <a:gd name="T51" fmla="*/ 187770098 h 1723"/>
                <a:gd name="T52" fmla="*/ 791267284 w 1946"/>
                <a:gd name="T53" fmla="*/ 183739653 h 1723"/>
                <a:gd name="T54" fmla="*/ 807903066 w 1946"/>
                <a:gd name="T55" fmla="*/ 155707206 h 1723"/>
                <a:gd name="T56" fmla="*/ 803865796 w 1946"/>
                <a:gd name="T57" fmla="*/ 143745641 h 1723"/>
                <a:gd name="T58" fmla="*/ 795521185 w 1946"/>
                <a:gd name="T59" fmla="*/ 137928555 h 1723"/>
                <a:gd name="T60" fmla="*/ 782932442 w 1946"/>
                <a:gd name="T61" fmla="*/ 87801284 h 1723"/>
                <a:gd name="T62" fmla="*/ 704872809 w 1946"/>
                <a:gd name="T63" fmla="*/ 73915963 h 1723"/>
                <a:gd name="T64" fmla="*/ 684222742 w 1946"/>
                <a:gd name="T65" fmla="*/ 44025710 h 1723"/>
                <a:gd name="T66" fmla="*/ 643105336 w 1946"/>
                <a:gd name="T67" fmla="*/ 36000686 h 1723"/>
                <a:gd name="T68" fmla="*/ 577087840 w 1946"/>
                <a:gd name="T69" fmla="*/ 4014105 h 1723"/>
                <a:gd name="T70" fmla="*/ 552128421 w 1946"/>
                <a:gd name="T71" fmla="*/ 0 h 1723"/>
                <a:gd name="T72" fmla="*/ 506972309 w 1946"/>
                <a:gd name="T73" fmla="*/ 14066114 h 1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6"/>
                <a:gd name="T112" fmla="*/ 0 h 1723"/>
                <a:gd name="T113" fmla="*/ 1946 w 1946"/>
                <a:gd name="T114" fmla="*/ 1723 h 1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6" h="1723">
                  <a:moveTo>
                    <a:pt x="1221" y="70"/>
                  </a:moveTo>
                  <a:cubicBezTo>
                    <a:pt x="1094" y="38"/>
                    <a:pt x="994" y="54"/>
                    <a:pt x="854" y="60"/>
                  </a:cubicBezTo>
                  <a:cubicBezTo>
                    <a:pt x="772" y="115"/>
                    <a:pt x="599" y="97"/>
                    <a:pt x="526" y="100"/>
                  </a:cubicBezTo>
                  <a:cubicBezTo>
                    <a:pt x="504" y="102"/>
                    <a:pt x="379" y="112"/>
                    <a:pt x="357" y="130"/>
                  </a:cubicBezTo>
                  <a:cubicBezTo>
                    <a:pt x="280" y="191"/>
                    <a:pt x="385" y="183"/>
                    <a:pt x="307" y="209"/>
                  </a:cubicBezTo>
                  <a:cubicBezTo>
                    <a:pt x="236" y="233"/>
                    <a:pt x="143" y="232"/>
                    <a:pt x="69" y="239"/>
                  </a:cubicBezTo>
                  <a:cubicBezTo>
                    <a:pt x="0" y="477"/>
                    <a:pt x="11" y="740"/>
                    <a:pt x="89" y="974"/>
                  </a:cubicBezTo>
                  <a:cubicBezTo>
                    <a:pt x="55" y="1107"/>
                    <a:pt x="46" y="1256"/>
                    <a:pt x="109" y="1381"/>
                  </a:cubicBezTo>
                  <a:cubicBezTo>
                    <a:pt x="112" y="1401"/>
                    <a:pt x="109" y="1423"/>
                    <a:pt x="119" y="1440"/>
                  </a:cubicBezTo>
                  <a:cubicBezTo>
                    <a:pt x="127" y="1454"/>
                    <a:pt x="147" y="1458"/>
                    <a:pt x="158" y="1470"/>
                  </a:cubicBezTo>
                  <a:cubicBezTo>
                    <a:pt x="166" y="1479"/>
                    <a:pt x="167" y="1495"/>
                    <a:pt x="178" y="1500"/>
                  </a:cubicBezTo>
                  <a:cubicBezTo>
                    <a:pt x="261" y="1542"/>
                    <a:pt x="387" y="1542"/>
                    <a:pt x="476" y="1550"/>
                  </a:cubicBezTo>
                  <a:cubicBezTo>
                    <a:pt x="516" y="1560"/>
                    <a:pt x="562" y="1555"/>
                    <a:pt x="595" y="1579"/>
                  </a:cubicBezTo>
                  <a:cubicBezTo>
                    <a:pt x="618" y="1596"/>
                    <a:pt x="610" y="1635"/>
                    <a:pt x="625" y="1659"/>
                  </a:cubicBezTo>
                  <a:cubicBezTo>
                    <a:pt x="640" y="1683"/>
                    <a:pt x="665" y="1698"/>
                    <a:pt x="685" y="1718"/>
                  </a:cubicBezTo>
                  <a:cubicBezTo>
                    <a:pt x="778" y="1714"/>
                    <a:pt x="925" y="1723"/>
                    <a:pt x="1022" y="1689"/>
                  </a:cubicBezTo>
                  <a:cubicBezTo>
                    <a:pt x="1145" y="1699"/>
                    <a:pt x="1268" y="1704"/>
                    <a:pt x="1390" y="1718"/>
                  </a:cubicBezTo>
                  <a:cubicBezTo>
                    <a:pt x="1416" y="1715"/>
                    <a:pt x="1445" y="1720"/>
                    <a:pt x="1469" y="1709"/>
                  </a:cubicBezTo>
                  <a:cubicBezTo>
                    <a:pt x="1508" y="1691"/>
                    <a:pt x="1500" y="1638"/>
                    <a:pt x="1509" y="1609"/>
                  </a:cubicBezTo>
                  <a:cubicBezTo>
                    <a:pt x="1513" y="1595"/>
                    <a:pt x="1524" y="1584"/>
                    <a:pt x="1529" y="1570"/>
                  </a:cubicBezTo>
                  <a:cubicBezTo>
                    <a:pt x="1537" y="1550"/>
                    <a:pt x="1537" y="1528"/>
                    <a:pt x="1549" y="1510"/>
                  </a:cubicBezTo>
                  <a:cubicBezTo>
                    <a:pt x="1579" y="1464"/>
                    <a:pt x="1630" y="1438"/>
                    <a:pt x="1668" y="1401"/>
                  </a:cubicBezTo>
                  <a:cubicBezTo>
                    <a:pt x="1691" y="1309"/>
                    <a:pt x="1692" y="1202"/>
                    <a:pt x="1747" y="1123"/>
                  </a:cubicBezTo>
                  <a:cubicBezTo>
                    <a:pt x="1754" y="1096"/>
                    <a:pt x="1765" y="1070"/>
                    <a:pt x="1767" y="1043"/>
                  </a:cubicBezTo>
                  <a:cubicBezTo>
                    <a:pt x="1768" y="1033"/>
                    <a:pt x="1755" y="1023"/>
                    <a:pt x="1757" y="1013"/>
                  </a:cubicBezTo>
                  <a:cubicBezTo>
                    <a:pt x="1764" y="967"/>
                    <a:pt x="1811" y="951"/>
                    <a:pt x="1847" y="934"/>
                  </a:cubicBezTo>
                  <a:cubicBezTo>
                    <a:pt x="1866" y="925"/>
                    <a:pt x="1886" y="921"/>
                    <a:pt x="1906" y="914"/>
                  </a:cubicBezTo>
                  <a:cubicBezTo>
                    <a:pt x="1930" y="842"/>
                    <a:pt x="1934" y="870"/>
                    <a:pt x="1946" y="775"/>
                  </a:cubicBezTo>
                  <a:cubicBezTo>
                    <a:pt x="1943" y="755"/>
                    <a:pt x="1942" y="734"/>
                    <a:pt x="1936" y="715"/>
                  </a:cubicBezTo>
                  <a:cubicBezTo>
                    <a:pt x="1932" y="704"/>
                    <a:pt x="1918" y="698"/>
                    <a:pt x="1916" y="686"/>
                  </a:cubicBezTo>
                  <a:cubicBezTo>
                    <a:pt x="1903" y="603"/>
                    <a:pt x="1938" y="502"/>
                    <a:pt x="1886" y="437"/>
                  </a:cubicBezTo>
                  <a:cubicBezTo>
                    <a:pt x="1844" y="385"/>
                    <a:pt x="1698" y="368"/>
                    <a:pt x="1698" y="368"/>
                  </a:cubicBezTo>
                  <a:cubicBezTo>
                    <a:pt x="1677" y="320"/>
                    <a:pt x="1672" y="266"/>
                    <a:pt x="1648" y="219"/>
                  </a:cubicBezTo>
                  <a:cubicBezTo>
                    <a:pt x="1637" y="197"/>
                    <a:pt x="1552" y="180"/>
                    <a:pt x="1549" y="179"/>
                  </a:cubicBezTo>
                  <a:cubicBezTo>
                    <a:pt x="1496" y="126"/>
                    <a:pt x="1443" y="73"/>
                    <a:pt x="1390" y="20"/>
                  </a:cubicBezTo>
                  <a:cubicBezTo>
                    <a:pt x="1375" y="5"/>
                    <a:pt x="1330" y="0"/>
                    <a:pt x="1330" y="0"/>
                  </a:cubicBezTo>
                  <a:cubicBezTo>
                    <a:pt x="1248" y="14"/>
                    <a:pt x="1274" y="17"/>
                    <a:pt x="1221" y="7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5E9EFF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Text Box 3"/>
            <p:cNvSpPr txBox="1">
              <a:spLocks noChangeArrowheads="1"/>
            </p:cNvSpPr>
            <p:nvPr/>
          </p:nvSpPr>
          <p:spPr bwMode="auto">
            <a:xfrm>
              <a:off x="1968" y="1248"/>
              <a:ext cx="1824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i="1">
                  <a:solidFill>
                    <a:srgbClr val="0000CC"/>
                  </a:solidFill>
                </a:rPr>
                <a:t>Образовательный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 i="1">
                  <a:solidFill>
                    <a:srgbClr val="0000CC"/>
                  </a:solidFill>
                </a:rPr>
                <a:t> процесс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 i="1">
                  <a:solidFill>
                    <a:srgbClr val="0000CC"/>
                  </a:solidFill>
                </a:rPr>
                <a:t>становится развивающим, если</a:t>
              </a:r>
              <a:r>
                <a:rPr lang="ru-RU" b="1" i="1">
                  <a:solidFill>
                    <a:srgbClr val="0000CC"/>
                  </a:solidFill>
                </a:rPr>
                <a:t>…</a:t>
              </a:r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28600" y="228600"/>
            <a:ext cx="3581400" cy="1222375"/>
          </a:xfrm>
          <a:prstGeom prst="wedgeRectCallout">
            <a:avLst>
              <a:gd name="adj1" fmla="val 63208"/>
              <a:gd name="adj2" fmla="val 84338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/>
              <a:t> </a:t>
            </a:r>
            <a:r>
              <a:rPr lang="ru-RU" sz="1400" b="1"/>
              <a:t>1. мотивировать ученика,    вызывать личностный   интерес для освоения учебной деятельности, для участия в воспитательных событиях </a:t>
            </a:r>
            <a:r>
              <a:rPr lang="ru-RU" sz="1600" b="1"/>
              <a:t>школы;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876800" y="228600"/>
            <a:ext cx="4114800" cy="1262063"/>
          </a:xfrm>
          <a:prstGeom prst="wedgeRectCallout">
            <a:avLst>
              <a:gd name="adj1" fmla="val -49500"/>
              <a:gd name="adj2" fmla="val 79329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cs typeface="+mn-cs"/>
              </a:rPr>
              <a:t> 2. </a:t>
            </a:r>
            <a:r>
              <a:rPr lang="ru-RU" sz="1400" b="1" dirty="0">
                <a:cs typeface="+mn-cs"/>
              </a:rPr>
              <a:t>создавать психологический комфорт ученика, создавать условия для возникновения реальной «ситуации успеха» учащегося в образовательном пространстве учебного заведения</a:t>
            </a:r>
            <a:r>
              <a:rPr lang="ru-RU" b="1" dirty="0">
                <a:cs typeface="+mn-cs"/>
              </a:rPr>
              <a:t>;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28600" y="1905000"/>
            <a:ext cx="2914650" cy="1200150"/>
          </a:xfrm>
          <a:prstGeom prst="wedgeRectCallout">
            <a:avLst>
              <a:gd name="adj1" fmla="val 64597"/>
              <a:gd name="adj2" fmla="val 36505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cs typeface="+mn-cs"/>
              </a:rPr>
              <a:t> </a:t>
            </a:r>
            <a:r>
              <a:rPr lang="ru-RU" sz="1400" b="1" dirty="0">
                <a:cs typeface="+mn-cs"/>
              </a:rPr>
              <a:t>3. создавать среду для развития мыслительных способностей учеников через овладение определенными мыслительными операциями,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791200" y="1981200"/>
            <a:ext cx="3200400" cy="1230313"/>
          </a:xfrm>
          <a:prstGeom prst="wedgeRectCallout">
            <a:avLst>
              <a:gd name="adj1" fmla="val -60019"/>
              <a:gd name="adj2" fmla="val 29398"/>
            </a:avLst>
          </a:prstGeom>
          <a:gradFill rotWithShape="0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cs typeface="+mn-cs"/>
              </a:rPr>
              <a:t> 4</a:t>
            </a:r>
            <a:r>
              <a:rPr lang="ru-RU" sz="1400" b="1" dirty="0">
                <a:cs typeface="+mn-cs"/>
              </a:rPr>
              <a:t>. строить на применении в образовательном пространстве школы группы проблемных методов, эвристических, рефлексивных</a:t>
            </a:r>
            <a:r>
              <a:rPr lang="ru-RU" sz="1600" b="1" dirty="0">
                <a:cs typeface="+mn-cs"/>
              </a:rPr>
              <a:t>;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28600" y="3851275"/>
            <a:ext cx="3733800" cy="1416050"/>
          </a:xfrm>
          <a:prstGeom prst="wedgeRectCallout">
            <a:avLst>
              <a:gd name="adj1" fmla="val 69431"/>
              <a:gd name="adj2" fmla="val -48069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cs typeface="+mn-cs"/>
              </a:rPr>
              <a:t> 5. </a:t>
            </a:r>
            <a:r>
              <a:rPr lang="ru-RU" sz="1400" b="1" dirty="0">
                <a:cs typeface="+mn-cs"/>
              </a:rPr>
              <a:t>построено на фундаменте применения в учебно-воспитательном процессе субъект -субъектного характера взаимоотношений, использовании групповых форм организации учебного прогресса;</a:t>
            </a:r>
            <a:endParaRPr lang="ru-RU" sz="1600" b="1" dirty="0">
              <a:cs typeface="+mn-cs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524000" y="5357813"/>
            <a:ext cx="6629400" cy="1163637"/>
          </a:xfrm>
          <a:prstGeom prst="wedgeRectCallout">
            <a:avLst>
              <a:gd name="adj1" fmla="val 741"/>
              <a:gd name="adj2" fmla="val -210653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/>
              <a:t> 7</a:t>
            </a:r>
            <a:r>
              <a:rPr lang="ru-RU" sz="1400" b="1"/>
              <a:t>. проектируется  с опорой на зону ближайшего развития ученика и осуществляется  перевод в зону ближайшего развития.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None/>
              <a:defRPr/>
            </a:pPr>
            <a:r>
              <a:rPr lang="ru-RU" sz="1400" b="1"/>
              <a:t> </a:t>
            </a:r>
            <a:r>
              <a:rPr lang="ru-RU" sz="1400" b="1">
                <a:solidFill>
                  <a:srgbClr val="FF0000"/>
                </a:solidFill>
              </a:rPr>
              <a:t>О</a:t>
            </a:r>
            <a:r>
              <a:rPr lang="ru-RU" sz="1600" b="1">
                <a:solidFill>
                  <a:srgbClr val="FF0000"/>
                </a:solidFill>
              </a:rPr>
              <a:t>бучение должно создавать зону затруднений для учащихся и дарить радость её преодаления</a:t>
            </a:r>
            <a:r>
              <a:rPr lang="ru-RU" sz="1600" b="1" u="sng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508750" y="3962400"/>
            <a:ext cx="2482850" cy="1616075"/>
          </a:xfrm>
          <a:prstGeom prst="wedgeRectCallout">
            <a:avLst>
              <a:gd name="adj1" fmla="val -93222"/>
              <a:gd name="adj2" fmla="val -82046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/>
              <a:t> 6. </a:t>
            </a:r>
            <a:r>
              <a:rPr lang="ru-RU" sz="1400" b="1"/>
              <a:t>обеспечивается организация  поисковой,  продуктивной исследовательской  деятельности обучающихся на занятиях;</a:t>
            </a:r>
            <a:endParaRPr lang="ru-RU" sz="1600" b="1"/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8610600" y="6400800"/>
            <a:ext cx="53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 autoUpdateAnimBg="0"/>
      <p:bldP spid="24584" grpId="0" animBg="1" autoUpdateAnimBg="0"/>
      <p:bldP spid="24585" grpId="0" animBg="1" autoUpdateAnimBg="0"/>
      <p:bldP spid="24586" grpId="0" animBg="1" autoUpdateAnimBg="0"/>
      <p:bldP spid="24587" grpId="0" animBg="1" autoUpdateAnimBg="0"/>
      <p:bldP spid="24589" grpId="0" animBg="1" autoUpdateAnimBg="0"/>
      <p:bldP spid="245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2800" b="1" smtClean="0"/>
              <a:t>Проекты в общеобразовательных организациях города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700213"/>
            <a:ext cx="7927975" cy="4241800"/>
          </a:xfrm>
        </p:spPr>
        <p:txBody>
          <a:bodyPr/>
          <a:lstStyle/>
          <a:p>
            <a:r>
              <a:rPr lang="ru-RU" sz="2000" b="1" smtClean="0"/>
              <a:t>Брауншвейг и Казань – города побратимы</a:t>
            </a:r>
          </a:p>
          <a:p>
            <a:r>
              <a:rPr lang="ru-RU" sz="2000" smtClean="0"/>
              <a:t>Участники – школа №72 Советского района, гимназия №36 Авиастроительного, гимназия №94 Московского районов</a:t>
            </a:r>
          </a:p>
          <a:p>
            <a:r>
              <a:rPr lang="ru-RU" sz="2000" smtClean="0"/>
              <a:t>Школа №39 Вахитовского района</a:t>
            </a:r>
            <a:r>
              <a:rPr lang="ru-RU" sz="2000" b="1" smtClean="0"/>
              <a:t> – участник  международной программы “</a:t>
            </a:r>
            <a:r>
              <a:rPr lang="en-US" sz="2000" b="1" smtClean="0"/>
              <a:t>AFS</a:t>
            </a:r>
            <a:r>
              <a:rPr lang="ru-RU" sz="2000" b="1" smtClean="0"/>
              <a:t>-Интеркультура”. </a:t>
            </a:r>
          </a:p>
          <a:p>
            <a:r>
              <a:rPr lang="ru-RU" sz="2000" smtClean="0"/>
              <a:t>В мае 2008 года  МАОУ «Школа №39» заключила договор с Международным Благотворительным Общественным фондом содействия развитию  международных образовательных программ «Интеркультура». За эти годы приняла свыше 20 студентов старших классов из разных стран.</a:t>
            </a:r>
          </a:p>
          <a:p>
            <a:endParaRPr lang="ru-RU" sz="2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mtClean="0">
                <a:latin typeface="Times New Roman" pitchFamily="18" charset="0"/>
              </a:rPr>
              <a:t>К результативности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827213"/>
            <a:ext cx="78565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Учителя иностранных языков города приняли участие во </a:t>
            </a:r>
            <a:r>
              <a:rPr lang="ru-RU" sz="1600" b="1" smtClean="0"/>
              <a:t>Всероссийском конкурсе педагогического мастерства «Мой лучший урок».</a:t>
            </a:r>
            <a:r>
              <a:rPr lang="ru-RU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 итогам регионального этапа конкурса </a:t>
            </a:r>
            <a:endParaRPr lang="ru-RU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solidFill>
                  <a:schemeClr val="hlink"/>
                </a:solidFill>
              </a:rPr>
              <a:t>I</a:t>
            </a:r>
            <a:r>
              <a:rPr lang="ru-RU" sz="1600" smtClean="0">
                <a:solidFill>
                  <a:schemeClr val="hlink"/>
                </a:solidFill>
              </a:rPr>
              <a:t>  место заняла Заморий Вероника Валерьевна, учитель английского языка школы №39 Вахитовского района, </a:t>
            </a:r>
            <a:endParaRPr lang="ru-RU" sz="160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solidFill>
                  <a:schemeClr val="hlink"/>
                </a:solidFill>
              </a:rPr>
              <a:t>III</a:t>
            </a:r>
            <a:r>
              <a:rPr lang="ru-RU" sz="1600" smtClean="0">
                <a:solidFill>
                  <a:schemeClr val="hlink"/>
                </a:solidFill>
              </a:rPr>
              <a:t> место – Калмыкова Оксана Анатольевна, учитель английского языка школы №179 Ново-Савиновского района.</a:t>
            </a:r>
            <a:endParaRPr lang="ru-RU" sz="1600" i="1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i="1" smtClean="0"/>
              <a:t>На заключительном этапе</a:t>
            </a:r>
            <a:r>
              <a:rPr lang="ru-RU" sz="1600" smtClean="0"/>
              <a:t> во Всероссийском конкурсе педагогического мастерства «Мой лучший урок» </a:t>
            </a:r>
            <a:r>
              <a:rPr lang="ru-RU" sz="1600" smtClean="0">
                <a:solidFill>
                  <a:schemeClr val="hlink"/>
                </a:solidFill>
              </a:rPr>
              <a:t>победителем конкурса среди 46 учителей РФ стала Заморий В.В., учитель английского языка школы №39 Вахитовского района с уроком “</a:t>
            </a:r>
            <a:r>
              <a:rPr lang="en-US" sz="1600" smtClean="0">
                <a:solidFill>
                  <a:schemeClr val="hlink"/>
                </a:solidFill>
              </a:rPr>
              <a:t>The</a:t>
            </a:r>
            <a:r>
              <a:rPr lang="ru-RU" sz="1600" smtClean="0">
                <a:solidFill>
                  <a:schemeClr val="hlink"/>
                </a:solidFill>
              </a:rPr>
              <a:t> </a:t>
            </a:r>
            <a:r>
              <a:rPr lang="en-US" sz="1600" smtClean="0">
                <a:solidFill>
                  <a:schemeClr val="hlink"/>
                </a:solidFill>
              </a:rPr>
              <a:t>Road</a:t>
            </a:r>
            <a:r>
              <a:rPr lang="ru-RU" sz="1600" smtClean="0">
                <a:solidFill>
                  <a:schemeClr val="hlink"/>
                </a:solidFill>
              </a:rPr>
              <a:t> </a:t>
            </a:r>
            <a:r>
              <a:rPr lang="en-US" sz="1600" smtClean="0">
                <a:solidFill>
                  <a:schemeClr val="hlink"/>
                </a:solidFill>
              </a:rPr>
              <a:t>to</a:t>
            </a:r>
            <a:r>
              <a:rPr lang="ru-RU" sz="1600" smtClean="0">
                <a:solidFill>
                  <a:schemeClr val="hlink"/>
                </a:solidFill>
              </a:rPr>
              <a:t> </a:t>
            </a:r>
            <a:r>
              <a:rPr lang="en-US" sz="1600" smtClean="0">
                <a:solidFill>
                  <a:schemeClr val="hlink"/>
                </a:solidFill>
              </a:rPr>
              <a:t>Success</a:t>
            </a:r>
            <a:r>
              <a:rPr lang="ru-RU" sz="1600" smtClean="0">
                <a:solidFill>
                  <a:schemeClr val="hlink"/>
                </a:solidFill>
              </a:rPr>
              <a:t>”.</a:t>
            </a:r>
            <a:endParaRPr lang="ru-RU" sz="160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smtClean="0"/>
              <a:t>На республиканском конкурсе театральных коллективов </a:t>
            </a:r>
            <a:r>
              <a:rPr lang="ru-RU" sz="1400" smtClean="0">
                <a:latin typeface="Arial" charset="0"/>
              </a:rPr>
              <a:t>в 2017-20</a:t>
            </a:r>
            <a:r>
              <a:rPr lang="en-US" sz="1400" smtClean="0"/>
              <a:t>I</a:t>
            </a:r>
            <a:r>
              <a:rPr lang="ru-RU" sz="1400" smtClean="0">
                <a:latin typeface="Arial" charset="0"/>
              </a:rPr>
              <a:t>8 учебном году </a:t>
            </a:r>
            <a:r>
              <a:rPr lang="ru-RU" sz="1800" smtClean="0">
                <a:solidFill>
                  <a:schemeClr val="accent2"/>
                </a:solidFill>
                <a:latin typeface="Arial" charset="0"/>
              </a:rPr>
              <a:t>первое</a:t>
            </a:r>
            <a:r>
              <a:rPr lang="en-US" sz="1400" smtClean="0"/>
              <a:t> </a:t>
            </a:r>
            <a:r>
              <a:rPr lang="ru-RU" sz="1400" smtClean="0"/>
              <a:t>место занял коллектив школы </a:t>
            </a:r>
            <a:r>
              <a:rPr lang="ru-RU" sz="1400" smtClean="0">
                <a:solidFill>
                  <a:schemeClr val="hlink"/>
                </a:solidFill>
              </a:rPr>
              <a:t>№167 Советского района.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ru-RU" sz="37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Взгляд вперед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Реализуем!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ru-RU" sz="1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основного общего образования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ru-RU" sz="1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Профстандарт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SzPct val="130000"/>
            </a:pPr>
            <a:endParaRPr lang="ru-RU" sz="160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Концепция предметной области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"Иностранные языки" (учебные предметы "Иностранный язык", "Второй иностранный язык")</a:t>
            </a:r>
            <a:r>
              <a:rPr lang="ru-RU" sz="1600" smtClean="0">
                <a:latin typeface="Times New Roman" pitchFamily="18" charset="0"/>
              </a:rPr>
              <a:t> представляет собой научно-обоснованную стратегию развития иноязычного образования в Российской Федерации, в которой определены цели, задачи и основные направления реализации данной стратегии на ближайшие годы.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SzPct val="130000"/>
            </a:pPr>
            <a:endParaRPr lang="ru-RU" sz="160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SzPct val="130000"/>
            </a:pPr>
            <a:endParaRPr lang="ru-RU" sz="7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ru-RU" sz="700" smtClean="0">
                <a:solidFill>
                  <a:srgbClr val="073E87"/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sz="700" smtClean="0">
                <a:solidFill>
                  <a:srgbClr val="073E87"/>
                </a:solidFill>
                <a:latin typeface="Times New Roman" pitchFamily="18" charset="0"/>
                <a:cs typeface="Calibri" pitchFamily="34" charset="0"/>
              </a:rPr>
            </a:br>
            <a:endParaRPr lang="ru-RU" sz="700" smtClean="0">
              <a:solidFill>
                <a:srgbClr val="073E87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33795" name="Picture 2" descr="C:\_user\stol\картинки\white-d-man-steps-up-success-ladder-arrow-render-illustration-45786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800" y="617538"/>
            <a:ext cx="180498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_user\stol\картинки\white-d-man-steps-up-success-ladder-arrow-render-illustration-45786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20713"/>
            <a:ext cx="180498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_user\stol\картинки\white-d-man-steps-up-success-ladder-arrow-render-illustration-45786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20713"/>
            <a:ext cx="180498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r>
              <a:rPr lang="ru-RU" smtClean="0"/>
              <a:t>Задачи: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500" i="1" smtClean="0">
                <a:solidFill>
                  <a:schemeClr val="accent2"/>
                </a:solidFill>
              </a:rPr>
              <a:t>обновление содержания</a:t>
            </a:r>
            <a:r>
              <a:rPr lang="ru-RU" sz="1500" i="1" smtClean="0"/>
              <a:t> действующих нормативных документов: Федерального государственного образовательного стандарта и образовательных программ по иностранным языкам на уровнях начального общего, основного общего и среднего общего образования (с обеспечением их преемственности), учебно-методических комплектов (УМК) и технологий обучения;</a:t>
            </a:r>
          </a:p>
          <a:p>
            <a:pPr>
              <a:lnSpc>
                <a:spcPct val="80000"/>
              </a:lnSpc>
            </a:pPr>
            <a:r>
              <a:rPr lang="ru-RU" sz="1500" i="1" smtClean="0">
                <a:solidFill>
                  <a:schemeClr val="accent2"/>
                </a:solidFill>
              </a:rPr>
              <a:t>совершенствование системы</a:t>
            </a:r>
            <a:r>
              <a:rPr lang="ru-RU" sz="1500" i="1" smtClean="0"/>
              <a:t> диагностики и контроля учебных достижений обучающихся, включая обновление контрольных измерительных материалов для проведения государственной итоговой аттестации по иностранным языкам по окончании освоения программ основного общего и среднего общего образования;</a:t>
            </a:r>
          </a:p>
          <a:p>
            <a:pPr>
              <a:lnSpc>
                <a:spcPct val="80000"/>
              </a:lnSpc>
            </a:pPr>
            <a:r>
              <a:rPr lang="ru-RU" sz="1500" i="1" smtClean="0"/>
              <a:t> </a:t>
            </a:r>
            <a:r>
              <a:rPr lang="ru-RU" sz="1500" i="1" smtClean="0">
                <a:solidFill>
                  <a:schemeClr val="accent2"/>
                </a:solidFill>
              </a:rPr>
              <a:t>использование возможностей</a:t>
            </a:r>
            <a:r>
              <a:rPr lang="ru-RU" sz="1500" i="1" smtClean="0"/>
              <a:t>, предоставляемых  информационно-образовательной средой, для повышения качества обучения иностранным языкам;</a:t>
            </a:r>
          </a:p>
          <a:p>
            <a:pPr>
              <a:lnSpc>
                <a:spcPct val="80000"/>
              </a:lnSpc>
            </a:pPr>
            <a:r>
              <a:rPr lang="ru-RU" sz="1500" i="1" smtClean="0"/>
              <a:t>  </a:t>
            </a:r>
            <a:r>
              <a:rPr lang="ru-RU" sz="1500" i="1" smtClean="0">
                <a:solidFill>
                  <a:schemeClr val="accent2"/>
                </a:solidFill>
              </a:rPr>
              <a:t>совершенствование системы подготовки учителей иностранного языка и повышения их квалификации</a:t>
            </a:r>
            <a:r>
              <a:rPr lang="ru-RU" sz="1500" i="1" smtClean="0"/>
              <a:t> с учетом вариативных условий обучения (в полиэтнических классах, в разноуровневых группах, в условиях инклюзивного образования и т.д.) и с использованием современных педагогических технологий обучения; содействие профессиональному росту учителей.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вал 3"/>
          <p:cNvSpPr>
            <a:spLocks noChangeArrowheads="1"/>
          </p:cNvSpPr>
          <p:nvPr/>
        </p:nvSpPr>
        <p:spPr bwMode="auto">
          <a:xfrm>
            <a:off x="1376363" y="1958975"/>
            <a:ext cx="6840537" cy="4416425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3074" name="Picture 2" descr="http://www.tvoystart.ru/upload/iblock/e1f/e1f2f6a6e888aa5fb0911ef48f5a1b9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471" r="3051" b="15795"/>
          <a:stretch/>
        </p:blipFill>
        <p:spPr bwMode="auto">
          <a:xfrm>
            <a:off x="3515590" y="1273855"/>
            <a:ext cx="1496492" cy="108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3492500" y="2205038"/>
            <a:ext cx="20272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164 </a:t>
            </a:r>
          </a:p>
          <a:p>
            <a:pPr algn="ctr"/>
            <a:r>
              <a:rPr 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</a:p>
          <a:p>
            <a:pPr algn="ctr"/>
            <a:r>
              <a:rPr 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</p:txBody>
      </p:sp>
      <p:sp>
        <p:nvSpPr>
          <p:cNvPr id="12" name="Пятиугольник 4"/>
          <p:cNvSpPr/>
          <p:nvPr/>
        </p:nvSpPr>
        <p:spPr>
          <a:xfrm>
            <a:off x="628650" y="5834063"/>
            <a:ext cx="2076450" cy="755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03368" tIns="76200" rIns="142240" bIns="76200" anchor="ctr"/>
          <a:lstStyle/>
          <a:p>
            <a:pPr algn="ctr" defTabSz="889000">
              <a:spcAft>
                <a:spcPct val="35000"/>
              </a:spcAft>
              <a:defRPr/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Китайский язык: </a:t>
            </a:r>
            <a:r>
              <a:rPr lang="ru-RU" sz="1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лицей №35, гимназия-интернат №4, лицеи-интернаты №№2,7, школа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№132</a:t>
            </a:r>
          </a:p>
          <a:p>
            <a:pPr algn="ctr" defTabSz="889000">
              <a:spcAft>
                <a:spcPct val="35000"/>
              </a:spcAft>
              <a:defRPr/>
            </a:pPr>
            <a:r>
              <a:rPr lang="ru-RU" sz="1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                  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негосударственных школ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2268538" y="3068638"/>
            <a:ext cx="3527425" cy="256540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8825" y="3205163"/>
            <a:ext cx="131603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Кадры</a:t>
            </a:r>
          </a:p>
        </p:txBody>
      </p:sp>
      <p:pic>
        <p:nvPicPr>
          <p:cNvPr id="15367" name="Picture 8" descr="http://classbakesale.com/_cbs/wp-content/uploads/2012/05/teache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860800"/>
            <a:ext cx="6159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44850" y="3489325"/>
            <a:ext cx="142398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981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838" y="4365625"/>
            <a:ext cx="1150937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Обучающиеся</a:t>
            </a:r>
            <a:endParaRPr lang="ru-RU" sz="14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5370" name="Picture 14" descr="https://im0-tub-ru.yandex.net/i?id=9e086e467085ef3e631ec8d22d93a182&amp;n=33&amp;h=215&amp;w=287"/>
          <p:cNvPicPr>
            <a:picLocks noChangeAspect="1" noChangeArrowheads="1"/>
          </p:cNvPicPr>
          <p:nvPr/>
        </p:nvPicPr>
        <p:blipFill>
          <a:blip r:embed="rId4"/>
          <a:srcRect l="15926" r="12830"/>
          <a:stretch>
            <a:fillRect/>
          </a:stretch>
        </p:blipFill>
        <p:spPr bwMode="auto">
          <a:xfrm>
            <a:off x="4868863" y="3981450"/>
            <a:ext cx="571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708400" y="3933825"/>
            <a:ext cx="132873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8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108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900113" y="1628775"/>
            <a:ext cx="2165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иностранные языки:</a:t>
            </a:r>
          </a:p>
          <a:p>
            <a:pPr algn="ctr">
              <a:buFontTx/>
              <a:buChar char="-"/>
              <a:defRPr/>
            </a:pPr>
            <a:r>
              <a:rPr lang="ru-RU" sz="1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английский;</a:t>
            </a:r>
          </a:p>
          <a:p>
            <a:pPr algn="ctr">
              <a:buFontTx/>
              <a:buChar char="-"/>
              <a:defRPr/>
            </a:pPr>
            <a:r>
              <a:rPr lang="ru-RU" sz="1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немецкий;</a:t>
            </a:r>
          </a:p>
          <a:p>
            <a:pPr algn="ctr">
              <a:buFontTx/>
              <a:buChar char="-"/>
              <a:defRPr/>
            </a:pPr>
            <a:r>
              <a:rPr lang="ru-RU" sz="1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французский</a:t>
            </a:r>
          </a:p>
          <a:p>
            <a:pPr algn="ctr">
              <a:buFontTx/>
              <a:buChar char="-"/>
              <a:defRPr/>
            </a:pPr>
            <a:endParaRPr lang="ru-RU" sz="1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Char char="-"/>
              <a:defRPr/>
            </a:pPr>
            <a:endParaRPr lang="ru-RU" sz="1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50825" y="2997200"/>
            <a:ext cx="16573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Многопрофильная полилингвальная гимназия №180:</a:t>
            </a:r>
          </a:p>
          <a:p>
            <a:pPr algn="ctr">
              <a:defRPr/>
            </a:pPr>
            <a:r>
              <a:rPr lang="ru-RU" sz="1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-турецкий;</a:t>
            </a:r>
          </a:p>
          <a:p>
            <a:pPr algn="ctr">
              <a:buFontTx/>
              <a:buChar char="-"/>
              <a:defRPr/>
            </a:pPr>
            <a:r>
              <a:rPr lang="ru-RU" sz="1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арабский</a:t>
            </a:r>
            <a:r>
              <a:rPr lang="ru-RU" sz="1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sz="1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китайский;</a:t>
            </a:r>
          </a:p>
          <a:p>
            <a:pPr algn="ctr">
              <a:buFontTx/>
              <a:buChar char="-"/>
              <a:defRPr/>
            </a:pPr>
            <a:r>
              <a:rPr lang="ru-RU" sz="1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испанский</a:t>
            </a:r>
          </a:p>
          <a:p>
            <a:pPr algn="ctr">
              <a:buFontTx/>
              <a:buChar char="-"/>
              <a:defRPr/>
            </a:pPr>
            <a:endParaRPr lang="ru-RU" sz="1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Char char="-"/>
              <a:defRPr/>
            </a:pPr>
            <a:endParaRPr lang="ru-RU" sz="12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Прямоугольник 32"/>
          <p:cNvSpPr>
            <a:spLocks noChangeArrowheads="1"/>
          </p:cNvSpPr>
          <p:nvPr/>
        </p:nvSpPr>
        <p:spPr bwMode="auto">
          <a:xfrm>
            <a:off x="5940425" y="1844675"/>
            <a:ext cx="189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7C80"/>
                </a:solidFill>
              </a:rPr>
              <a:t>Вторые иностранные языки</a:t>
            </a:r>
          </a:p>
          <a:p>
            <a:pPr algn="ctr"/>
            <a:endParaRPr lang="ru-RU" sz="1400">
              <a:solidFill>
                <a:srgbClr val="FF7C80"/>
              </a:solidFill>
            </a:endParaRPr>
          </a:p>
          <a:p>
            <a:pPr algn="ctr"/>
            <a:r>
              <a:rPr lang="ru-RU" sz="1600">
                <a:solidFill>
                  <a:srgbClr val="FF7C80"/>
                </a:solidFill>
              </a:rPr>
              <a:t>Английский:</a:t>
            </a:r>
            <a:r>
              <a:rPr lang="ru-RU" sz="1400"/>
              <a:t> гимназии №9,36</a:t>
            </a:r>
          </a:p>
        </p:txBody>
      </p:sp>
      <p:sp>
        <p:nvSpPr>
          <p:cNvPr id="15375" name="Прямоугольник 33"/>
          <p:cNvSpPr>
            <a:spLocks noChangeArrowheads="1"/>
          </p:cNvSpPr>
          <p:nvPr/>
        </p:nvSpPr>
        <p:spPr bwMode="auto">
          <a:xfrm>
            <a:off x="6227763" y="1844675"/>
            <a:ext cx="2016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1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Прямоугольник 34"/>
          <p:cNvSpPr>
            <a:spLocks noChangeArrowheads="1"/>
          </p:cNvSpPr>
          <p:nvPr/>
        </p:nvSpPr>
        <p:spPr bwMode="auto">
          <a:xfrm>
            <a:off x="6948488" y="3500438"/>
            <a:ext cx="1944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7C80"/>
                </a:solidFill>
              </a:rPr>
              <a:t>Французский язык:</a:t>
            </a:r>
          </a:p>
          <a:p>
            <a:pPr algn="ctr"/>
            <a:r>
              <a:rPr lang="ru-RU" sz="1400"/>
              <a:t>Школа №33,169 гимназии №5,6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235825" y="4724400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Турецкий язык</a:t>
            </a:r>
          </a:p>
          <a:p>
            <a:pPr algn="ctr">
              <a:defRPr/>
            </a:pPr>
            <a:r>
              <a:rPr lang="ru-RU" sz="1400" b="1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Гимназия-интернат №4, лицеи-интернаты №№2,7, школа №30</a:t>
            </a:r>
          </a:p>
        </p:txBody>
      </p:sp>
      <p:sp>
        <p:nvSpPr>
          <p:cNvPr id="15378" name="Прямоугольник 36"/>
          <p:cNvSpPr>
            <a:spLocks noChangeArrowheads="1"/>
          </p:cNvSpPr>
          <p:nvPr/>
        </p:nvSpPr>
        <p:spPr bwMode="auto">
          <a:xfrm>
            <a:off x="5364163" y="5373688"/>
            <a:ext cx="17287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Арабский язык: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Татарская гимназия №2 им. Ш. Марджани, школы №№18.39,132,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65700" y="2308225"/>
            <a:ext cx="1838325" cy="290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3800" y="1989138"/>
            <a:ext cx="2587625" cy="2073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4163" y="2924175"/>
            <a:ext cx="2486025" cy="107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2213" y="2308225"/>
            <a:ext cx="1293812" cy="13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002213" y="2259013"/>
            <a:ext cx="454025" cy="49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/>
          </p:cNvSpPr>
          <p:nvPr/>
        </p:nvSpPr>
        <p:spPr>
          <a:xfrm>
            <a:off x="755650" y="260350"/>
            <a:ext cx="795655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Иностранные языки в образовательных организациях  города Казани</a:t>
            </a:r>
            <a:b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CA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620713"/>
            <a:ext cx="857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F16EF7-D896-4A21-8B7D-211F24C1F75F}" type="slidenum">
              <a:rPr lang="fr-C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CA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6772275" y="5581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20713"/>
            <a:ext cx="2592388" cy="1071562"/>
          </a:xfrm>
        </p:spPr>
        <p:txBody>
          <a:bodyPr anchor="t"/>
          <a:lstStyle/>
          <a:p>
            <a:pPr eaLnBrk="1" hangingPunct="1"/>
            <a:r>
              <a:rPr lang="ru-RU" sz="2400" b="1" smtClean="0">
                <a:solidFill>
                  <a:srgbClr val="953735"/>
                </a:solidFill>
              </a:rPr>
              <a:t>СПАСИБО ЗА ВНИМАНИЕ</a:t>
            </a:r>
          </a:p>
        </p:txBody>
      </p:sp>
      <p:pic>
        <p:nvPicPr>
          <p:cNvPr id="35842" name="Picture 3" descr="D:\My_User\My_Documents\Новая папка (8)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4288"/>
            <a:ext cx="58324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effectLst>
            <a:outerShdw dist="25400" dir="2399979" algn="ctr" rotWithShape="0">
              <a:srgbClr val="595959">
                <a:alpha val="70999"/>
              </a:srgbClr>
            </a:outerShdw>
          </a:effectLst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ru-RU" smtClean="0"/>
              <a:t>АКТУАЛЬНОСТЬ ТЕМЫ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205038"/>
            <a:ext cx="8353425" cy="4392612"/>
          </a:xfrm>
        </p:spPr>
        <p:txBody>
          <a:bodyPr/>
          <a:lstStyle/>
          <a:p>
            <a:pPr marL="179388" indent="-179388" algn="just" eaLnBrk="1" hangingPunct="1">
              <a:lnSpc>
                <a:spcPct val="90000"/>
              </a:lnSpc>
              <a:tabLst>
                <a:tab pos="179388" algn="l"/>
              </a:tabLst>
            </a:pP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обусловлена современной стратегией обновления образования,  ориентированное на </a:t>
            </a:r>
            <a:r>
              <a:rPr lang="ru-RU" sz="2000" smtClean="0">
                <a:solidFill>
                  <a:srgbClr val="93540A"/>
                </a:solidFill>
                <a:latin typeface="Times New Roman" pitchFamily="18" charset="0"/>
              </a:rPr>
              <a:t>свободное развитие человека, его продуктивной адаптации в меняющемся мире.</a:t>
            </a:r>
          </a:p>
          <a:p>
            <a:pPr marL="179388" indent="-179388" algn="just" eaLnBrk="1" hangingPunct="1">
              <a:lnSpc>
                <a:spcPct val="90000"/>
              </a:lnSpc>
              <a:tabLst>
                <a:tab pos="179388" algn="l"/>
              </a:tabLst>
            </a:pP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    Обучение ИЯ рассматривается как одно из приоритетных направлений модернизации школьного образования. </a:t>
            </a:r>
            <a:r>
              <a:rPr lang="ru-RU" sz="2000" smtClean="0">
                <a:solidFill>
                  <a:srgbClr val="93540A"/>
                </a:solidFill>
                <a:latin typeface="Times New Roman" pitchFamily="18" charset="0"/>
              </a:rPr>
              <a:t>Иностранный язык </a:t>
            </a: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выступает как средство межкультурного общения,  как </a:t>
            </a:r>
            <a:r>
              <a:rPr lang="ru-RU" sz="2000" smtClean="0">
                <a:solidFill>
                  <a:srgbClr val="93540A"/>
                </a:solidFill>
                <a:latin typeface="Times New Roman" pitchFamily="18" charset="0"/>
              </a:rPr>
              <a:t>инструмент общекультурного развития человека.</a:t>
            </a:r>
          </a:p>
          <a:p>
            <a:pPr marL="179388" indent="-179388" algn="just" eaLnBrk="1" hangingPunct="1">
              <a:lnSpc>
                <a:spcPct val="90000"/>
              </a:lnSpc>
              <a:tabLst>
                <a:tab pos="179388" algn="l"/>
              </a:tabLst>
            </a:pP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    Все формы работы, все способы организации учебного процесса, каждый вид деятельности на уроке должны быть направлены </a:t>
            </a:r>
            <a:r>
              <a:rPr lang="ru-RU" sz="2000" smtClean="0">
                <a:solidFill>
                  <a:srgbClr val="93540A"/>
                </a:solidFill>
                <a:latin typeface="Times New Roman" pitchFamily="18" charset="0"/>
              </a:rPr>
              <a:t>на формирование компетенций</a:t>
            </a: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, которые ученики могли бы перенести в другие сферы своей жизни и деятельности и которые могли бы способствовать их дальнейшему саморазвитию и реализации как успешной личности. </a:t>
            </a:r>
          </a:p>
          <a:p>
            <a:pPr marL="179388" indent="-179388" algn="just" eaLnBrk="1" hangingPunct="1">
              <a:lnSpc>
                <a:spcPct val="90000"/>
              </a:lnSpc>
              <a:tabLst>
                <a:tab pos="179388" algn="l"/>
              </a:tabLst>
            </a:pP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    Решить эту проблему поможет </a:t>
            </a:r>
            <a:r>
              <a:rPr lang="ru-RU" sz="2000" smtClean="0">
                <a:solidFill>
                  <a:srgbClr val="93540A"/>
                </a:solidFill>
                <a:latin typeface="Times New Roman" pitchFamily="18" charset="0"/>
              </a:rPr>
              <a:t>использование современных развивающих технологий в образовательном процессе</a:t>
            </a:r>
            <a:r>
              <a:rPr lang="ru-RU" sz="2000" smtClean="0">
                <a:solidFill>
                  <a:srgbClr val="7153A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0605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</a:br>
            <a:endParaRPr 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lbuharova\Desktop\fg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050" y="479425"/>
            <a:ext cx="3170237" cy="10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lbuharova\Desktop\fg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637" y="479425"/>
            <a:ext cx="3170238" cy="10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250825" y="1484313"/>
            <a:ext cx="85693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77777"/>
                </a:solidFill>
              </a:rPr>
              <a:t>Глобальные   изменений в России, во всем мире повлекли за собой изменение </a:t>
            </a:r>
            <a:r>
              <a:rPr lang="ru-RU">
                <a:solidFill>
                  <a:schemeClr val="accent2"/>
                </a:solidFill>
              </a:rPr>
              <a:t>роли иностранного языка</a:t>
            </a:r>
            <a:r>
              <a:rPr lang="ru-RU">
                <a:solidFill>
                  <a:srgbClr val="777777"/>
                </a:solidFill>
              </a:rPr>
              <a:t> в системе образования -  из учебного предмета он превратился в базовый элемент современной системы образования, в средство достижения </a:t>
            </a:r>
            <a:r>
              <a:rPr lang="ru-RU" b="1">
                <a:solidFill>
                  <a:schemeClr val="accent2"/>
                </a:solidFill>
              </a:rPr>
              <a:t>профессиональной реализации личности.</a:t>
            </a:r>
          </a:p>
          <a:p>
            <a:r>
              <a:rPr lang="ru-RU" b="1">
                <a:solidFill>
                  <a:srgbClr val="777777"/>
                </a:solidFill>
              </a:rPr>
              <a:t>2002 год.</a:t>
            </a:r>
            <a:r>
              <a:rPr lang="ru-RU">
                <a:solidFill>
                  <a:srgbClr val="777777"/>
                </a:solidFill>
              </a:rPr>
              <a:t> Правительство принимает “Концепцию модернизации российского образования на период до 2010 года”. В соответствии с этой концепцией сформулирована </a:t>
            </a:r>
            <a:r>
              <a:rPr lang="ru-RU" b="1">
                <a:solidFill>
                  <a:srgbClr val="777777"/>
                </a:solidFill>
              </a:rPr>
              <a:t>новая языковая политика</a:t>
            </a:r>
            <a:r>
              <a:rPr lang="ru-RU">
                <a:solidFill>
                  <a:srgbClr val="777777"/>
                </a:solidFill>
              </a:rPr>
              <a:t> государства.</a:t>
            </a:r>
          </a:p>
          <a:p>
            <a:r>
              <a:rPr lang="ru-RU" b="1">
                <a:solidFill>
                  <a:srgbClr val="777777"/>
                </a:solidFill>
              </a:rPr>
              <a:t>2011-2012 годы.</a:t>
            </a:r>
            <a:r>
              <a:rPr lang="ru-RU">
                <a:solidFill>
                  <a:srgbClr val="777777"/>
                </a:solidFill>
              </a:rPr>
              <a:t> Приняты новые Федеральные государственные образовательные стандарты общего образования. С 1 сентября 1 классы во всех школах РФ и в Казани начали обучение уже по новым стандартам.</a:t>
            </a:r>
          </a:p>
          <a:p>
            <a:r>
              <a:rPr lang="ru-RU" b="1">
                <a:solidFill>
                  <a:srgbClr val="777777"/>
                </a:solidFill>
              </a:rPr>
              <a:t>2012 год.</a:t>
            </a:r>
            <a:r>
              <a:rPr lang="ru-RU">
                <a:solidFill>
                  <a:srgbClr val="777777"/>
                </a:solidFill>
              </a:rPr>
              <a:t> Принят новый Закон об образовании и последний Федеральный государственный образовательный стандарт старшего звена общего образования.</a:t>
            </a:r>
            <a:br>
              <a:rPr lang="ru-RU">
                <a:solidFill>
                  <a:srgbClr val="777777"/>
                </a:solidFill>
              </a:rPr>
            </a:br>
            <a:r>
              <a:rPr lang="ru-RU">
                <a:solidFill>
                  <a:srgbClr val="777777"/>
                </a:solidFill>
              </a:rPr>
              <a:t>Согласно новым стандартам </a:t>
            </a:r>
            <a:r>
              <a:rPr lang="ru-RU">
                <a:solidFill>
                  <a:schemeClr val="hlink"/>
                </a:solidFill>
              </a:rPr>
              <a:t>иностранный язык становится</a:t>
            </a:r>
            <a:r>
              <a:rPr lang="ru-RU">
                <a:solidFill>
                  <a:srgbClr val="777777"/>
                </a:solidFill>
              </a:rPr>
              <a:t> </a:t>
            </a:r>
            <a:r>
              <a:rPr lang="ru-RU">
                <a:solidFill>
                  <a:schemeClr val="accent2"/>
                </a:solidFill>
              </a:rPr>
              <a:t>наряду с русским языком и математикой обязательным предметом</a:t>
            </a:r>
            <a:r>
              <a:rPr lang="ru-RU">
                <a:solidFill>
                  <a:srgbClr val="777777"/>
                </a:solidFill>
              </a:rPr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863600"/>
          </a:xfrm>
        </p:spPr>
        <p:txBody>
          <a:bodyPr/>
          <a:lstStyle/>
          <a:p>
            <a:r>
              <a:rPr lang="ru-RU" smtClean="0"/>
              <a:t>Новая языковая политика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96300" cy="5473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1. Практическое владение иностранным языком -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насущная потребность широких слоев общества.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2. Общий социальный контекст создает благоприятные условия для 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</a:rPr>
              <a:t>дифференциации обучения</a:t>
            </a:r>
            <a:r>
              <a:rPr lang="ru-RU" sz="1600" smtClean="0">
                <a:latin typeface="Times New Roman" pitchFamily="18" charset="0"/>
              </a:rPr>
              <a:t> иностранному языку.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Новая социально-экономическая и политическая ситуации требуют реализации в обществе языковой политики в области иноязычного образования.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Цель - удовлетворение как общественных так и личных потребностей по отношению к иностранным языкам.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Реализация новой языковой политики влечёт за собой создание гибкой системы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выбора языков</a:t>
            </a:r>
            <a:r>
              <a:rPr lang="ru-RU" sz="1600" smtClean="0">
                <a:latin typeface="Times New Roman" pitchFamily="18" charset="0"/>
              </a:rPr>
              <a:t> и условий их изучения, а также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вариативной системы форм и средств обучения,</a:t>
            </a:r>
            <a:r>
              <a:rPr lang="ru-RU" sz="1600" smtClean="0">
                <a:latin typeface="Times New Roman" pitchFamily="18" charset="0"/>
              </a:rPr>
              <a:t> отражающих современное состояние теории и практики обучения предмету.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Увеличено 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</a:rPr>
              <a:t>количество часов иностранного языка</a:t>
            </a:r>
            <a:r>
              <a:rPr lang="ru-RU" sz="1600" smtClean="0">
                <a:latin typeface="Times New Roman" pitchFamily="18" charset="0"/>
              </a:rPr>
              <a:t>. Меняется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методика обучения иностранного в школе.</a:t>
            </a:r>
            <a:b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Б</a:t>
            </a:r>
            <a:r>
              <a:rPr lang="ru-RU" sz="1600" smtClean="0">
                <a:latin typeface="Times New Roman" pitchFamily="18" charset="0"/>
              </a:rPr>
              <a:t>азисный учебный план иностранный язык”. Учебный предмет “Иностранный язык” введён в начальной школе, что законодательно закрепляет тенденцию более раннего обучения иностранному языку.  Изучение иностранного языка начинается со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второго </a:t>
            </a:r>
            <a:r>
              <a:rPr lang="ru-RU" sz="1600" smtClean="0">
                <a:latin typeface="Times New Roman" pitchFamily="18" charset="0"/>
              </a:rPr>
              <a:t>класса. На его изучение выделяется 210 учебных часов (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2 часа в неделю со второго по четвертый класс</a:t>
            </a:r>
            <a:r>
              <a:rPr lang="ru-RU" sz="1600" smtClean="0">
                <a:latin typeface="Times New Roman" pitchFamily="18" charset="0"/>
              </a:rPr>
              <a:t>). По решению Совета школы при наличии соответствующих условий часы на изучение иностранного языка могут быть увеличены за счет регионального /школьного/ компонента.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 базисном учебном плане на базовый курс обучения (5-9 классы) выделено по 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</a:rPr>
              <a:t>3 часа</a:t>
            </a:r>
            <a:r>
              <a:rPr lang="ru-RU" sz="1600" smtClean="0">
                <a:latin typeface="Times New Roman" pitchFamily="18" charset="0"/>
              </a:rPr>
              <a:t> в неделю, которые представляют собой допустимый минимум для средней школы.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В Казани обучение иностранного языка начинается с 1 класса.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r>
              <a:rPr lang="ru-RU" smtClean="0"/>
              <a:t>Становление новой системы образования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72437" cy="4168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Важнейшей составляющей процесса обучения иностранным языкам становится: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</a:t>
            </a:r>
            <a:r>
              <a:rPr lang="ru-RU" sz="2400" smtClean="0">
                <a:solidFill>
                  <a:schemeClr val="accent2"/>
                </a:solidFill>
              </a:rPr>
              <a:t>личностно-ориентированное</a:t>
            </a:r>
            <a:r>
              <a:rPr lang="ru-RU" sz="2400" smtClean="0">
                <a:solidFill>
                  <a:schemeClr val="bg2"/>
                </a:solidFill>
              </a:rPr>
              <a:t> </a:t>
            </a:r>
            <a:r>
              <a:rPr lang="ru-RU" sz="2400" smtClean="0"/>
              <a:t>взаимодействие учителя и </a:t>
            </a:r>
            <a:r>
              <a:rPr lang="ru-RU" sz="2400" smtClean="0">
                <a:latin typeface="Arial" charset="0"/>
              </a:rPr>
              <a:t>обучаемого</a:t>
            </a:r>
            <a:r>
              <a:rPr lang="ru-RU" sz="240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</a:t>
            </a:r>
            <a:r>
              <a:rPr lang="ru-RU" sz="2400" smtClean="0">
                <a:solidFill>
                  <a:schemeClr val="accent2"/>
                </a:solidFill>
              </a:rPr>
              <a:t>духовно- нравственное воспитание обучающегося.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Развитие педагогики открывает большие возможности в поиске новых средств, форм и методов, технологий обучения и воспитания.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Новые, инновационные подходы к организации процесса обучения требуют </a:t>
            </a:r>
            <a:r>
              <a:rPr lang="ru-RU" sz="2400" smtClean="0">
                <a:solidFill>
                  <a:schemeClr val="accent2"/>
                </a:solidFill>
              </a:rPr>
              <a:t>профессионального роста учителя.</a:t>
            </a:r>
            <a:endParaRPr lang="ru-RU" sz="17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70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4649787"/>
          </a:xfrm>
        </p:spPr>
        <p:txBody>
          <a:bodyPr/>
          <a:lstStyle/>
          <a:p>
            <a:pPr marL="365125" indent="-255588" eaLnBrk="1" hangingPunct="1"/>
            <a:r>
              <a:rPr lang="ru-RU" sz="1900" smtClean="0"/>
              <a:t>Анкетирование  готовности педагогов к работе в инновационном режиме ( 350 чел.)</a:t>
            </a:r>
          </a:p>
          <a:p>
            <a:pPr marL="365125" indent="-255588" eaLnBrk="1" hangingPunct="1"/>
            <a:r>
              <a:rPr lang="ru-RU" sz="1900" smtClean="0"/>
              <a:t>Знание приоритетных направлений модернизации образования ( тестирование </a:t>
            </a:r>
            <a:r>
              <a:rPr lang="ru-RU" sz="1900" smtClean="0">
                <a:latin typeface="Arial" charset="0"/>
              </a:rPr>
              <a:t>-280</a:t>
            </a:r>
            <a:r>
              <a:rPr lang="ru-RU" sz="1900" smtClean="0"/>
              <a:t> чел.)</a:t>
            </a:r>
          </a:p>
          <a:p>
            <a:pPr marL="365125" indent="-255588" eaLnBrk="1" hangingPunct="1"/>
            <a:r>
              <a:rPr lang="ru-RU" sz="1900" b="1" smtClean="0"/>
              <a:t>Владение технологиями обучения:</a:t>
            </a:r>
            <a:endParaRPr lang="ru-RU" sz="1900" b="1" smtClean="0">
              <a:latin typeface="Arial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>
                <a:latin typeface="Arial" charset="0"/>
              </a:rPr>
              <a:t>- Технология деятельностного метода - 68,5% педагогов;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/>
              <a:t>- технологиями сотрудничества </a:t>
            </a:r>
            <a:r>
              <a:rPr lang="ru-RU" sz="1900" smtClean="0">
                <a:latin typeface="Arial" charset="0"/>
              </a:rPr>
              <a:t>-</a:t>
            </a:r>
            <a:r>
              <a:rPr lang="ru-RU" sz="1900" smtClean="0"/>
              <a:t> 76% педагогов</a:t>
            </a:r>
            <a:r>
              <a:rPr lang="ru-RU" sz="1900" smtClean="0">
                <a:latin typeface="Arial" charset="0"/>
              </a:rPr>
              <a:t>;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/>
              <a:t>-технологиями развития критического мышления </a:t>
            </a:r>
            <a:r>
              <a:rPr lang="ru-RU" sz="1900" smtClean="0">
                <a:latin typeface="Arial" charset="0"/>
              </a:rPr>
              <a:t>- </a:t>
            </a:r>
            <a:r>
              <a:rPr lang="ru-RU" sz="1900" smtClean="0"/>
              <a:t>30,7%</a:t>
            </a:r>
            <a:r>
              <a:rPr lang="ru-RU" sz="1900" smtClean="0">
                <a:latin typeface="Arial" charset="0"/>
              </a:rPr>
              <a:t>;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/>
              <a:t>- технологиями развития креативного мышления </a:t>
            </a:r>
            <a:r>
              <a:rPr lang="ru-RU" sz="1900" smtClean="0">
                <a:latin typeface="Arial" charset="0"/>
              </a:rPr>
              <a:t>-</a:t>
            </a:r>
            <a:r>
              <a:rPr lang="ru-RU" sz="1900" smtClean="0"/>
              <a:t> 29%</a:t>
            </a:r>
            <a:r>
              <a:rPr lang="ru-RU" sz="1900" smtClean="0">
                <a:latin typeface="Arial" charset="0"/>
              </a:rPr>
              <a:t>;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/>
              <a:t>  технологиями развития коммуникативных компетенций обучающихся </a:t>
            </a:r>
            <a:r>
              <a:rPr lang="ru-RU" sz="1900" smtClean="0">
                <a:latin typeface="Arial" charset="0"/>
              </a:rPr>
              <a:t>-</a:t>
            </a:r>
            <a:r>
              <a:rPr lang="ru-RU" sz="1900" smtClean="0"/>
              <a:t> 78%</a:t>
            </a:r>
            <a:r>
              <a:rPr lang="ru-RU" sz="1900" smtClean="0">
                <a:latin typeface="Arial" charset="0"/>
              </a:rPr>
              <a:t>;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1900" smtClean="0">
                <a:latin typeface="Arial" charset="0"/>
              </a:rPr>
              <a:t>- информационно-коммуникативные – 89%.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Мониторинг сформированности профессиональной культуры педагогов</a:t>
            </a:r>
            <a:endParaRPr lang="ru-RU" sz="28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 smtClean="0"/>
              <a:t>Стратегия «Поворот на восток»</a:t>
            </a:r>
            <a:endParaRPr lang="ru-RU" sz="3700" smtClean="0">
              <a:solidFill>
                <a:srgbClr val="FF0000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402512" cy="4856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Третье тысячелетие знаменуется огромными изменениями во всех сферах нашего общества: </a:t>
            </a:r>
            <a:r>
              <a:rPr lang="ru-RU" sz="2000" b="1" smtClean="0"/>
              <a:t>политической, экономической, социальной.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 настоящее время правительство России решает проблемы преодоления экономических трудностей и дипломатической изоляции путем осуществления  </a:t>
            </a:r>
            <a:r>
              <a:rPr lang="ru-RU" sz="2000" b="1" smtClean="0"/>
              <a:t>сотрудничества </a:t>
            </a:r>
            <a:r>
              <a:rPr lang="ru-RU" sz="2000" smtClean="0"/>
              <a:t>со странами Азиатско-Тихоокеанского региона (АТР) в области энергетики, привлечении прямых иностранных инвестиций из этого региона и расширение торговли со странами АТР.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 культурном и социальном смысле, Россия поддерживает более близкий образ мышления с Европой, чем с Азией. 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ru-RU" sz="1800" i="1" smtClean="0">
                <a:solidFill>
                  <a:schemeClr val="accent2"/>
                </a:solidFill>
              </a:rPr>
              <a:t>Сегодня владение одним или несколькими иностранными языками определяет культурный, интеллектуальный уровень, профессиональную характеристику специалиста любой области, является средством его экономической защищённости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333375"/>
            <a:ext cx="7173913" cy="1177925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История изучения китайского языка в России, Казани</a:t>
            </a:r>
            <a:endParaRPr lang="ru-RU" sz="280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857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rus-chinatravel.ru/images/rus-chinatravel/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6087" y="1844824"/>
            <a:ext cx="4619260" cy="391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 l="26540" t="1949" r="25468"/>
          <a:stretch>
            <a:fillRect/>
          </a:stretch>
        </p:blipFill>
        <p:spPr bwMode="auto">
          <a:xfrm>
            <a:off x="6227763" y="1628775"/>
            <a:ext cx="23510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888" y="4518025"/>
            <a:ext cx="2638425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1700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Петра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необходимости  изучения китайского языка в России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>
          <a:xfrm>
            <a:off x="8707438" y="6429375"/>
            <a:ext cx="4365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11A37C-CE25-420B-BA76-75EB05D4E28B}" type="slidenum">
              <a:rPr lang="fr-C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CA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'День открытых дверей'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10654</TotalTime>
  <Words>1390</Words>
  <Application>Microsoft Office PowerPoint</Application>
  <PresentationFormat>Экран (4:3)</PresentationFormat>
  <Paragraphs>175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Georgia</vt:lpstr>
      <vt:lpstr>Verdana</vt:lpstr>
      <vt:lpstr>Wingdings</vt:lpstr>
      <vt:lpstr>Calibri</vt:lpstr>
      <vt:lpstr>Times New Roman</vt:lpstr>
      <vt:lpstr>Palatino Linotype</vt:lpstr>
      <vt:lpstr>Презентация 'День открытых дверей'</vt:lpstr>
      <vt:lpstr>Презентация 'День открытых дверей'</vt:lpstr>
      <vt:lpstr>26 сентября – День Европейских языков </vt:lpstr>
      <vt:lpstr>Слайд 2</vt:lpstr>
      <vt:lpstr>АКТУАЛЬНОСТЬ ТЕМЫ</vt:lpstr>
      <vt:lpstr> </vt:lpstr>
      <vt:lpstr>Новая языковая политика</vt:lpstr>
      <vt:lpstr>Становление новой системы образования</vt:lpstr>
      <vt:lpstr>Слайд 7</vt:lpstr>
      <vt:lpstr>Стратегия «Поворот на восток»</vt:lpstr>
      <vt:lpstr>История изучения китайского языка в России, Казани</vt:lpstr>
      <vt:lpstr>Неделя китайского языка  в школе</vt:lpstr>
      <vt:lpstr> Кадры. Статистические данные о доле педагогических работников, имеющих квалификационную категорию от общего количества педагогических работников в муниципальном образовании </vt:lpstr>
      <vt:lpstr>Чем вызвана необходимость в непрерывном образовании педагогов ?</vt:lpstr>
      <vt:lpstr>Слайд 13</vt:lpstr>
      <vt:lpstr>Слайд 14</vt:lpstr>
      <vt:lpstr>Слайд 15</vt:lpstr>
      <vt:lpstr>Проекты в общеобразовательных организациях города </vt:lpstr>
      <vt:lpstr>К результативности</vt:lpstr>
      <vt:lpstr>Взгляд вперед</vt:lpstr>
      <vt:lpstr>Задачи:</vt:lpstr>
      <vt:lpstr>СПАСИБО ЗА ВНИМАНИЕ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User</cp:lastModifiedBy>
  <cp:revision>864</cp:revision>
  <cp:lastPrinted>2016-08-22T09:41:40Z</cp:lastPrinted>
  <dcterms:created xsi:type="dcterms:W3CDTF">2013-05-07T09:53:16Z</dcterms:created>
  <dcterms:modified xsi:type="dcterms:W3CDTF">2018-09-29T18:58:25Z</dcterms:modified>
</cp:coreProperties>
</file>